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CC02A-D9B9-38DC-6707-66F64F138D4F}" v="161" dt="2025-11-05T20:49:04.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3" d="100"/>
          <a:sy n="73" d="100"/>
        </p:scale>
        <p:origin x="5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74863"/>
            <a:ext cx="9144000" cy="2387600"/>
          </a:xfrm>
        </p:spPr>
        <p:txBody>
          <a:bodyPr>
            <a:normAutofit/>
          </a:bodyPr>
          <a:lstStyle/>
          <a:p>
            <a:r>
              <a:rPr lang="en-US" sz="4800" dirty="0">
                <a:solidFill>
                  <a:srgbClr val="202124"/>
                </a:solidFill>
                <a:ea typeface="+mj-lt"/>
                <a:cs typeface="+mj-lt"/>
              </a:rPr>
              <a:t>Amenities Used by Guests and Wait List Members Survey Results</a:t>
            </a:r>
            <a:endParaRPr lang="en-US" sz="4800"/>
          </a:p>
        </p:txBody>
      </p:sp>
      <p:pic>
        <p:nvPicPr>
          <p:cNvPr id="4" name="Picture 3" descr="Waterman Village Central Florida Retirement Community">
            <a:extLst>
              <a:ext uri="{FF2B5EF4-FFF2-40B4-BE49-F238E27FC236}">
                <a16:creationId xmlns:a16="http://schemas.microsoft.com/office/drawing/2014/main" id="{EE48FD31-8777-CE28-2A5E-A7F0569A3BAE}"/>
              </a:ext>
            </a:extLst>
          </p:cNvPr>
          <p:cNvPicPr>
            <a:picLocks noChangeAspect="1"/>
          </p:cNvPicPr>
          <p:nvPr/>
        </p:nvPicPr>
        <p:blipFill>
          <a:blip r:embed="rId2"/>
          <a:stretch>
            <a:fillRect/>
          </a:stretch>
        </p:blipFill>
        <p:spPr>
          <a:xfrm>
            <a:off x="2286000" y="513292"/>
            <a:ext cx="7620000" cy="1651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4169DD87-3EBE-44CA-9654-8AE0466B2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Forms response chart. Question title: c.      Attending Sunday worship services? Yes or No. Number of responses: 236 responses.">
            <a:extLst>
              <a:ext uri="{FF2B5EF4-FFF2-40B4-BE49-F238E27FC236}">
                <a16:creationId xmlns:a16="http://schemas.microsoft.com/office/drawing/2014/main" id="{C1CFBD18-ED67-4994-D800-6555EA4757E5}"/>
              </a:ext>
            </a:extLst>
          </p:cNvPr>
          <p:cNvPicPr>
            <a:picLocks noChangeAspect="1"/>
          </p:cNvPicPr>
          <p:nvPr/>
        </p:nvPicPr>
        <p:blipFill>
          <a:blip r:embed="rId2"/>
          <a:srcRect r="12490"/>
          <a:stretch>
            <a:fillRect/>
          </a:stretch>
        </p:blipFill>
        <p:spPr>
          <a:xfrm>
            <a:off x="298359" y="942101"/>
            <a:ext cx="5799477" cy="2783429"/>
          </a:xfrm>
          <a:prstGeom prst="rect">
            <a:avLst/>
          </a:prstGeom>
        </p:spPr>
      </p:pic>
      <p:pic>
        <p:nvPicPr>
          <p:cNvPr id="5" name="Picture 4" descr="Forms response chart. Question title: a.    Eating in our venues at the Guest Meal rate? Yes or No. Number of responses: 236 responses.">
            <a:extLst>
              <a:ext uri="{FF2B5EF4-FFF2-40B4-BE49-F238E27FC236}">
                <a16:creationId xmlns:a16="http://schemas.microsoft.com/office/drawing/2014/main" id="{E3B9A015-126A-022E-0D85-EDBAC3A11716}"/>
              </a:ext>
            </a:extLst>
          </p:cNvPr>
          <p:cNvPicPr>
            <a:picLocks noChangeAspect="1"/>
          </p:cNvPicPr>
          <p:nvPr/>
        </p:nvPicPr>
        <p:blipFill>
          <a:blip r:embed="rId3"/>
          <a:srcRect r="12528"/>
          <a:stretch>
            <a:fillRect/>
          </a:stretch>
        </p:blipFill>
        <p:spPr>
          <a:xfrm>
            <a:off x="6191622" y="942100"/>
            <a:ext cx="5796945" cy="2783429"/>
          </a:xfrm>
          <a:prstGeom prst="rect">
            <a:avLst/>
          </a:prstGeom>
        </p:spPr>
      </p:pic>
      <p:pic>
        <p:nvPicPr>
          <p:cNvPr id="8" name="Picture 7" descr="Forms response chart. Question title: d.      Participating in WV scheduled activities? Yes or No. Number of responses: 236 responses.">
            <a:extLst>
              <a:ext uri="{FF2B5EF4-FFF2-40B4-BE49-F238E27FC236}">
                <a16:creationId xmlns:a16="http://schemas.microsoft.com/office/drawing/2014/main" id="{1A664E42-EC80-79DA-99D2-317BE16ED671}"/>
              </a:ext>
            </a:extLst>
          </p:cNvPr>
          <p:cNvPicPr>
            <a:picLocks noChangeAspect="1"/>
          </p:cNvPicPr>
          <p:nvPr/>
        </p:nvPicPr>
        <p:blipFill>
          <a:blip r:embed="rId4"/>
          <a:srcRect r="12779" b="1"/>
          <a:stretch>
            <a:fillRect/>
          </a:stretch>
        </p:blipFill>
        <p:spPr>
          <a:xfrm>
            <a:off x="143797" y="3726523"/>
            <a:ext cx="5799477" cy="2792626"/>
          </a:xfrm>
          <a:prstGeom prst="rect">
            <a:avLst/>
          </a:prstGeom>
        </p:spPr>
      </p:pic>
      <p:pic>
        <p:nvPicPr>
          <p:cNvPr id="6" name="Picture 5" descr="Forms response chart. Question title: b.      Using our exercise rooms and pools? Yes or No. Number of responses: 236 responses.">
            <a:extLst>
              <a:ext uri="{FF2B5EF4-FFF2-40B4-BE49-F238E27FC236}">
                <a16:creationId xmlns:a16="http://schemas.microsoft.com/office/drawing/2014/main" id="{2CC7B480-80CF-8CCD-81C7-7891D43DAC03}"/>
              </a:ext>
            </a:extLst>
          </p:cNvPr>
          <p:cNvPicPr>
            <a:picLocks noChangeAspect="1"/>
          </p:cNvPicPr>
          <p:nvPr/>
        </p:nvPicPr>
        <p:blipFill>
          <a:blip r:embed="rId5"/>
          <a:srcRect r="12817" b="1"/>
          <a:stretch>
            <a:fillRect/>
          </a:stretch>
        </p:blipFill>
        <p:spPr>
          <a:xfrm>
            <a:off x="6195810" y="3726522"/>
            <a:ext cx="5796945" cy="2792626"/>
          </a:xfrm>
          <a:prstGeom prst="rect">
            <a:avLst/>
          </a:prstGeom>
        </p:spPr>
      </p:pic>
      <p:sp>
        <p:nvSpPr>
          <p:cNvPr id="9" name="TextBox 3">
            <a:extLst>
              <a:ext uri="{FF2B5EF4-FFF2-40B4-BE49-F238E27FC236}">
                <a16:creationId xmlns:a16="http://schemas.microsoft.com/office/drawing/2014/main" id="{C0D7AECF-2DF3-7E48-8353-8B3B89084343}"/>
              </a:ext>
            </a:extLst>
          </p:cNvPr>
          <p:cNvSpPr txBox="1"/>
          <p:nvPr/>
        </p:nvSpPr>
        <p:spPr>
          <a:xfrm>
            <a:off x="3556" y="194818"/>
            <a:ext cx="12184041" cy="821860"/>
          </a:xfrm>
          <a:prstGeom prst="rect">
            <a:avLst/>
          </a:prstGeom>
        </p:spPr>
        <p:txBody>
          <a:bodyPr rot="0" spcFirstLastPara="0" vert="horz" wrap="square" lIns="91440" tIns="45720" rIns="91440" bIns="45720" numCol="1" spcCol="0" rtlCol="0" fromWordArt="0" anchor="t" anchorCtr="0" forceAA="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700" b="0" i="0"/>
              <a:t>1. At present, people on our independent living wait list (ITWC) are permitted to eat lunch at Waterman Village (WV) paying the guest meal rate, use our exercise rooms and pools, and attend Sunday worship service in the chapel. Are you okay with allowing the following privileges for those who are ITWC members:</a:t>
            </a:r>
            <a:endParaRPr lang="en-US"/>
          </a:p>
          <a:p>
            <a:pPr indent="-228600">
              <a:lnSpc>
                <a:spcPct val="90000"/>
              </a:lnSpc>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189373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169DD87-3EBE-44CA-9654-8AE0466B2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Forms response chart. Question title: c.      Attending Sunday worship services? Yes or No. Number of responses: 236 responses.">
            <a:extLst>
              <a:ext uri="{FF2B5EF4-FFF2-40B4-BE49-F238E27FC236}">
                <a16:creationId xmlns:a16="http://schemas.microsoft.com/office/drawing/2014/main" id="{9617F4E1-3A92-498B-CE89-67B8EE721ABA}"/>
              </a:ext>
            </a:extLst>
          </p:cNvPr>
          <p:cNvPicPr>
            <a:picLocks noChangeAspect="1"/>
          </p:cNvPicPr>
          <p:nvPr/>
        </p:nvPicPr>
        <p:blipFill>
          <a:blip r:embed="rId2"/>
          <a:srcRect r="12490"/>
          <a:stretch>
            <a:fillRect/>
          </a:stretch>
        </p:blipFill>
        <p:spPr>
          <a:xfrm>
            <a:off x="192526" y="550518"/>
            <a:ext cx="5799477" cy="2783429"/>
          </a:xfrm>
          <a:prstGeom prst="rect">
            <a:avLst/>
          </a:prstGeom>
        </p:spPr>
      </p:pic>
      <p:pic>
        <p:nvPicPr>
          <p:cNvPr id="4" name="Picture 3" descr="Forms response chart. Question title: a.      Eating in our venues at the Guest Meal rate? Yes or No. Number of responses: 236 responses.">
            <a:extLst>
              <a:ext uri="{FF2B5EF4-FFF2-40B4-BE49-F238E27FC236}">
                <a16:creationId xmlns:a16="http://schemas.microsoft.com/office/drawing/2014/main" id="{5F109E3D-B637-FA51-EB94-E9B40FCA19DF}"/>
              </a:ext>
            </a:extLst>
          </p:cNvPr>
          <p:cNvPicPr>
            <a:picLocks noChangeAspect="1"/>
          </p:cNvPicPr>
          <p:nvPr/>
        </p:nvPicPr>
        <p:blipFill>
          <a:blip r:embed="rId3"/>
          <a:srcRect r="12528"/>
          <a:stretch>
            <a:fillRect/>
          </a:stretch>
        </p:blipFill>
        <p:spPr>
          <a:xfrm>
            <a:off x="6191622" y="550517"/>
            <a:ext cx="5796945" cy="2783429"/>
          </a:xfrm>
          <a:prstGeom prst="rect">
            <a:avLst/>
          </a:prstGeom>
        </p:spPr>
      </p:pic>
      <p:pic>
        <p:nvPicPr>
          <p:cNvPr id="7" name="Picture 6" descr="Forms response chart. Question title: d.      Participating in WV scheduled activities? Yes or No. Number of responses: 236 responses.">
            <a:extLst>
              <a:ext uri="{FF2B5EF4-FFF2-40B4-BE49-F238E27FC236}">
                <a16:creationId xmlns:a16="http://schemas.microsoft.com/office/drawing/2014/main" id="{55EA4342-0DB5-37BB-3FA7-BA3A4FD0C248}"/>
              </a:ext>
            </a:extLst>
          </p:cNvPr>
          <p:cNvPicPr>
            <a:picLocks noChangeAspect="1"/>
          </p:cNvPicPr>
          <p:nvPr/>
        </p:nvPicPr>
        <p:blipFill>
          <a:blip r:embed="rId4"/>
          <a:srcRect r="12779" b="1"/>
          <a:stretch>
            <a:fillRect/>
          </a:stretch>
        </p:blipFill>
        <p:spPr>
          <a:xfrm>
            <a:off x="196714" y="3514856"/>
            <a:ext cx="5799477" cy="2792626"/>
          </a:xfrm>
          <a:prstGeom prst="rect">
            <a:avLst/>
          </a:prstGeom>
        </p:spPr>
      </p:pic>
      <p:pic>
        <p:nvPicPr>
          <p:cNvPr id="5" name="Picture 4" descr="Forms response chart. Question title: b.      Using our exercise rooms and pools? Yes or No. Number of responses: 236 responses.">
            <a:extLst>
              <a:ext uri="{FF2B5EF4-FFF2-40B4-BE49-F238E27FC236}">
                <a16:creationId xmlns:a16="http://schemas.microsoft.com/office/drawing/2014/main" id="{7CE8B9D7-9832-9E1B-AFD4-0B380E3B7D42}"/>
              </a:ext>
            </a:extLst>
          </p:cNvPr>
          <p:cNvPicPr>
            <a:picLocks noChangeAspect="1"/>
          </p:cNvPicPr>
          <p:nvPr/>
        </p:nvPicPr>
        <p:blipFill>
          <a:blip r:embed="rId5"/>
          <a:srcRect r="12817" b="1"/>
          <a:stretch>
            <a:fillRect/>
          </a:stretch>
        </p:blipFill>
        <p:spPr>
          <a:xfrm>
            <a:off x="6195810" y="3514855"/>
            <a:ext cx="5796945" cy="2792626"/>
          </a:xfrm>
          <a:prstGeom prst="rect">
            <a:avLst/>
          </a:prstGeom>
        </p:spPr>
      </p:pic>
      <p:sp>
        <p:nvSpPr>
          <p:cNvPr id="8" name="TextBox 7">
            <a:extLst>
              <a:ext uri="{FF2B5EF4-FFF2-40B4-BE49-F238E27FC236}">
                <a16:creationId xmlns:a16="http://schemas.microsoft.com/office/drawing/2014/main" id="{37A2A756-AA1D-DC12-B25B-EF91E4F69891}"/>
              </a:ext>
            </a:extLst>
          </p:cNvPr>
          <p:cNvSpPr txBox="1"/>
          <p:nvPr/>
        </p:nvSpPr>
        <p:spPr>
          <a:xfrm>
            <a:off x="0" y="74083"/>
            <a:ext cx="12192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ogle Sans"/>
                <a:ea typeface="Google Sans"/>
                <a:cs typeface="Google Sans"/>
              </a:rPr>
              <a:t>2. Same concept as above only applied to former residents, are you okay with allowing the following privileges for former residents:</a:t>
            </a:r>
          </a:p>
        </p:txBody>
      </p:sp>
    </p:spTree>
    <p:extLst>
      <p:ext uri="{BB962C8B-B14F-4D97-AF65-F5344CB8AC3E}">
        <p14:creationId xmlns:p14="http://schemas.microsoft.com/office/powerpoint/2010/main" val="203825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Forms response chart. Question title: a.      Eating in our venues at the Guest Meal rate? Yes or No. Number of responses: 236 responses.">
            <a:extLst>
              <a:ext uri="{FF2B5EF4-FFF2-40B4-BE49-F238E27FC236}">
                <a16:creationId xmlns:a16="http://schemas.microsoft.com/office/drawing/2014/main" id="{019F1E90-330A-7FFA-1090-1021B05D8E1B}"/>
              </a:ext>
            </a:extLst>
          </p:cNvPr>
          <p:cNvPicPr>
            <a:picLocks noChangeAspect="1"/>
          </p:cNvPicPr>
          <p:nvPr/>
        </p:nvPicPr>
        <p:blipFill>
          <a:blip r:embed="rId2"/>
          <a:srcRect r="23039" b="1"/>
          <a:stretch>
            <a:fillRect/>
          </a:stretch>
        </p:blipFill>
        <p:spPr>
          <a:xfrm>
            <a:off x="198739" y="690300"/>
            <a:ext cx="5804105" cy="3167426"/>
          </a:xfrm>
          <a:prstGeom prst="rect">
            <a:avLst/>
          </a:prstGeom>
        </p:spPr>
      </p:pic>
      <p:pic>
        <p:nvPicPr>
          <p:cNvPr id="6" name="Picture 5" descr="Forms response chart. Question title: c.      Attending Sunday worship services? Yes or No. Number of responses: 236 responses.">
            <a:extLst>
              <a:ext uri="{FF2B5EF4-FFF2-40B4-BE49-F238E27FC236}">
                <a16:creationId xmlns:a16="http://schemas.microsoft.com/office/drawing/2014/main" id="{23E42A39-261A-1321-8B47-6A5DA476C008}"/>
              </a:ext>
            </a:extLst>
          </p:cNvPr>
          <p:cNvPicPr>
            <a:picLocks noChangeAspect="1"/>
          </p:cNvPicPr>
          <p:nvPr/>
        </p:nvPicPr>
        <p:blipFill>
          <a:blip r:embed="rId3"/>
          <a:srcRect r="23121" b="1"/>
          <a:stretch>
            <a:fillRect/>
          </a:stretch>
        </p:blipFill>
        <p:spPr>
          <a:xfrm>
            <a:off x="6195373" y="690300"/>
            <a:ext cx="5797883" cy="3167426"/>
          </a:xfrm>
          <a:prstGeom prst="rect">
            <a:avLst/>
          </a:prstGeom>
        </p:spPr>
      </p:pic>
      <p:pic>
        <p:nvPicPr>
          <p:cNvPr id="7" name="Picture 6" descr="Forms response chart. Question title: d.      Participating in WV scheduled activities? Yes or No. Number of responses: 236 responses.">
            <a:extLst>
              <a:ext uri="{FF2B5EF4-FFF2-40B4-BE49-F238E27FC236}">
                <a16:creationId xmlns:a16="http://schemas.microsoft.com/office/drawing/2014/main" id="{6FCF0F8B-A7E4-2AEA-7342-FB4FB4779D08}"/>
              </a:ext>
            </a:extLst>
          </p:cNvPr>
          <p:cNvPicPr>
            <a:picLocks noChangeAspect="1"/>
          </p:cNvPicPr>
          <p:nvPr/>
        </p:nvPicPr>
        <p:blipFill>
          <a:blip r:embed="rId4"/>
          <a:srcRect r="12626" b="1"/>
          <a:stretch>
            <a:fillRect/>
          </a:stretch>
        </p:blipFill>
        <p:spPr>
          <a:xfrm>
            <a:off x="198739" y="3860108"/>
            <a:ext cx="5804105" cy="2789948"/>
          </a:xfrm>
          <a:prstGeom prst="rect">
            <a:avLst/>
          </a:prstGeom>
        </p:spPr>
      </p:pic>
      <p:pic>
        <p:nvPicPr>
          <p:cNvPr id="5" name="Picture 4" descr="Forms response chart. Question title: b.      Using our exercise rooms and pools? Yes or No. Number of responses: 236 responses.">
            <a:extLst>
              <a:ext uri="{FF2B5EF4-FFF2-40B4-BE49-F238E27FC236}">
                <a16:creationId xmlns:a16="http://schemas.microsoft.com/office/drawing/2014/main" id="{CEDBBEA0-781F-31F3-B99B-5310306A7BB7}"/>
              </a:ext>
            </a:extLst>
          </p:cNvPr>
          <p:cNvPicPr>
            <a:picLocks noChangeAspect="1"/>
          </p:cNvPicPr>
          <p:nvPr/>
        </p:nvPicPr>
        <p:blipFill>
          <a:blip r:embed="rId5"/>
          <a:srcRect r="12719" b="1"/>
          <a:stretch>
            <a:fillRect/>
          </a:stretch>
        </p:blipFill>
        <p:spPr>
          <a:xfrm>
            <a:off x="6195372" y="3860108"/>
            <a:ext cx="5797883" cy="2789948"/>
          </a:xfrm>
          <a:prstGeom prst="rect">
            <a:avLst/>
          </a:prstGeom>
        </p:spPr>
      </p:pic>
      <p:sp>
        <p:nvSpPr>
          <p:cNvPr id="8" name="TextBox 7">
            <a:extLst>
              <a:ext uri="{FF2B5EF4-FFF2-40B4-BE49-F238E27FC236}">
                <a16:creationId xmlns:a16="http://schemas.microsoft.com/office/drawing/2014/main" id="{DFAE1194-30E0-9A65-E8B3-77FB4C284C98}"/>
              </a:ext>
            </a:extLst>
          </p:cNvPr>
          <p:cNvSpPr txBox="1"/>
          <p:nvPr/>
        </p:nvSpPr>
        <p:spPr>
          <a:xfrm>
            <a:off x="95250" y="211667"/>
            <a:ext cx="12192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ogle Sans"/>
                <a:ea typeface="Google Sans"/>
                <a:cs typeface="Google Sans"/>
              </a:rPr>
              <a:t>3. Should an existing resident be present when an ITWC member comes on campus for the following:</a:t>
            </a:r>
          </a:p>
        </p:txBody>
      </p:sp>
    </p:spTree>
    <p:extLst>
      <p:ext uri="{BB962C8B-B14F-4D97-AF65-F5344CB8AC3E}">
        <p14:creationId xmlns:p14="http://schemas.microsoft.com/office/powerpoint/2010/main" val="148963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169DD87-3EBE-44CA-9654-8AE0466B2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Forms response chart. Question title: d.      Participating in WV scheduled activities?  Yes or No. Number of responses: 236 responses.">
            <a:extLst>
              <a:ext uri="{FF2B5EF4-FFF2-40B4-BE49-F238E27FC236}">
                <a16:creationId xmlns:a16="http://schemas.microsoft.com/office/drawing/2014/main" id="{F1277CD6-5AEA-B496-B08A-BA0DE867E84A}"/>
              </a:ext>
            </a:extLst>
          </p:cNvPr>
          <p:cNvPicPr>
            <a:picLocks noChangeAspect="1"/>
          </p:cNvPicPr>
          <p:nvPr/>
        </p:nvPicPr>
        <p:blipFill>
          <a:blip r:embed="rId2"/>
          <a:srcRect r="12490"/>
          <a:stretch>
            <a:fillRect/>
          </a:stretch>
        </p:blipFill>
        <p:spPr>
          <a:xfrm>
            <a:off x="153449" y="765441"/>
            <a:ext cx="5799477" cy="2783429"/>
          </a:xfrm>
          <a:prstGeom prst="rect">
            <a:avLst/>
          </a:prstGeom>
        </p:spPr>
      </p:pic>
      <p:pic>
        <p:nvPicPr>
          <p:cNvPr id="5" name="Picture 4" descr="Forms response chart. Question title: b.      Using our exercise rooms and pools?  Yes or No. Number of responses: 236 responses.">
            <a:extLst>
              <a:ext uri="{FF2B5EF4-FFF2-40B4-BE49-F238E27FC236}">
                <a16:creationId xmlns:a16="http://schemas.microsoft.com/office/drawing/2014/main" id="{67D173DF-05FF-3D04-8840-753422229263}"/>
              </a:ext>
            </a:extLst>
          </p:cNvPr>
          <p:cNvPicPr>
            <a:picLocks noChangeAspect="1"/>
          </p:cNvPicPr>
          <p:nvPr/>
        </p:nvPicPr>
        <p:blipFill>
          <a:blip r:embed="rId3"/>
          <a:srcRect r="12528"/>
          <a:stretch>
            <a:fillRect/>
          </a:stretch>
        </p:blipFill>
        <p:spPr>
          <a:xfrm>
            <a:off x="6191622" y="765440"/>
            <a:ext cx="5796945" cy="2783429"/>
          </a:xfrm>
          <a:prstGeom prst="rect">
            <a:avLst/>
          </a:prstGeom>
        </p:spPr>
      </p:pic>
      <p:pic>
        <p:nvPicPr>
          <p:cNvPr id="6" name="Picture 5" descr="Forms response chart. Question title: c.      Attending Sunday worship services?  Yes or No. Number of responses: 236 responses.">
            <a:extLst>
              <a:ext uri="{FF2B5EF4-FFF2-40B4-BE49-F238E27FC236}">
                <a16:creationId xmlns:a16="http://schemas.microsoft.com/office/drawing/2014/main" id="{3351F61B-7C8A-85FC-7695-AB714ECFBB39}"/>
              </a:ext>
            </a:extLst>
          </p:cNvPr>
          <p:cNvPicPr>
            <a:picLocks noChangeAspect="1"/>
          </p:cNvPicPr>
          <p:nvPr/>
        </p:nvPicPr>
        <p:blipFill>
          <a:blip r:embed="rId4"/>
          <a:srcRect r="12779" b="1"/>
          <a:stretch>
            <a:fillRect/>
          </a:stretch>
        </p:blipFill>
        <p:spPr>
          <a:xfrm>
            <a:off x="196714" y="3729779"/>
            <a:ext cx="5799477" cy="2792626"/>
          </a:xfrm>
          <a:prstGeom prst="rect">
            <a:avLst/>
          </a:prstGeom>
        </p:spPr>
      </p:pic>
      <p:pic>
        <p:nvPicPr>
          <p:cNvPr id="4" name="Picture 3" descr="Forms response chart. Question title: a.      Eating in our venues at the Guest Meal rate? Yes or No. Number of responses: 236 responses.">
            <a:extLst>
              <a:ext uri="{FF2B5EF4-FFF2-40B4-BE49-F238E27FC236}">
                <a16:creationId xmlns:a16="http://schemas.microsoft.com/office/drawing/2014/main" id="{564B1D04-637F-04A1-770B-FB6A77C5B63B}"/>
              </a:ext>
            </a:extLst>
          </p:cNvPr>
          <p:cNvPicPr>
            <a:picLocks noChangeAspect="1"/>
          </p:cNvPicPr>
          <p:nvPr/>
        </p:nvPicPr>
        <p:blipFill>
          <a:blip r:embed="rId5"/>
          <a:srcRect r="12817" b="1"/>
          <a:stretch>
            <a:fillRect/>
          </a:stretch>
        </p:blipFill>
        <p:spPr>
          <a:xfrm>
            <a:off x="6186041" y="3729778"/>
            <a:ext cx="5796945" cy="2792626"/>
          </a:xfrm>
          <a:prstGeom prst="rect">
            <a:avLst/>
          </a:prstGeom>
        </p:spPr>
      </p:pic>
      <p:sp>
        <p:nvSpPr>
          <p:cNvPr id="8" name="TextBox 7">
            <a:extLst>
              <a:ext uri="{FF2B5EF4-FFF2-40B4-BE49-F238E27FC236}">
                <a16:creationId xmlns:a16="http://schemas.microsoft.com/office/drawing/2014/main" id="{382F981C-8B49-0E57-D376-9E501DC1EB91}"/>
              </a:ext>
            </a:extLst>
          </p:cNvPr>
          <p:cNvSpPr txBox="1"/>
          <p:nvPr/>
        </p:nvSpPr>
        <p:spPr>
          <a:xfrm>
            <a:off x="97692" y="175846"/>
            <a:ext cx="12192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ogle Sans"/>
                <a:ea typeface="Google Sans"/>
                <a:cs typeface="Google Sans"/>
              </a:rPr>
              <a:t>4. Should an existing resident be present when a former resident comes on campus for the following:</a:t>
            </a:r>
          </a:p>
        </p:txBody>
      </p:sp>
    </p:spTree>
    <p:extLst>
      <p:ext uri="{BB962C8B-B14F-4D97-AF65-F5344CB8AC3E}">
        <p14:creationId xmlns:p14="http://schemas.microsoft.com/office/powerpoint/2010/main" val="373189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s response chart. Question title: 5. Do you think we should just ban ITWC members from coming on campus altogether?  Yes or No. Number of responses: 236 responses.">
            <a:extLst>
              <a:ext uri="{FF2B5EF4-FFF2-40B4-BE49-F238E27FC236}">
                <a16:creationId xmlns:a16="http://schemas.microsoft.com/office/drawing/2014/main" id="{3DA5403E-2618-1A5E-8D86-5982C95D8F56}"/>
              </a:ext>
            </a:extLst>
          </p:cNvPr>
          <p:cNvPicPr>
            <a:picLocks noChangeAspect="1"/>
          </p:cNvPicPr>
          <p:nvPr/>
        </p:nvPicPr>
        <p:blipFill>
          <a:blip r:embed="rId2"/>
          <a:stretch>
            <a:fillRect/>
          </a:stretch>
        </p:blipFill>
        <p:spPr>
          <a:xfrm>
            <a:off x="0" y="864016"/>
            <a:ext cx="12192000" cy="5129967"/>
          </a:xfrm>
          <a:prstGeom prst="rect">
            <a:avLst/>
          </a:prstGeom>
        </p:spPr>
      </p:pic>
    </p:spTree>
    <p:extLst>
      <p:ext uri="{BB962C8B-B14F-4D97-AF65-F5344CB8AC3E}">
        <p14:creationId xmlns:p14="http://schemas.microsoft.com/office/powerpoint/2010/main" val="413954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s response chart. Question title: 6. Do you think we should just ban former residents from coming on campus altogether?  Yes or No. Number of responses: 236 responses.">
            <a:extLst>
              <a:ext uri="{FF2B5EF4-FFF2-40B4-BE49-F238E27FC236}">
                <a16:creationId xmlns:a16="http://schemas.microsoft.com/office/drawing/2014/main" id="{36B5ACEC-B1CC-CCAB-9068-0475A24A8883}"/>
              </a:ext>
            </a:extLst>
          </p:cNvPr>
          <p:cNvPicPr>
            <a:picLocks noChangeAspect="1"/>
          </p:cNvPicPr>
          <p:nvPr/>
        </p:nvPicPr>
        <p:blipFill>
          <a:blip r:embed="rId2"/>
          <a:stretch>
            <a:fillRect/>
          </a:stretch>
        </p:blipFill>
        <p:spPr>
          <a:xfrm>
            <a:off x="0" y="864016"/>
            <a:ext cx="12192000" cy="5129967"/>
          </a:xfrm>
          <a:prstGeom prst="rect">
            <a:avLst/>
          </a:prstGeom>
        </p:spPr>
      </p:pic>
    </p:spTree>
    <p:extLst>
      <p:ext uri="{BB962C8B-B14F-4D97-AF65-F5344CB8AC3E}">
        <p14:creationId xmlns:p14="http://schemas.microsoft.com/office/powerpoint/2010/main" val="414698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s response chart. Question title: 7. If ITWC members and former residents are allowed back on campus, should we charge a fee for letting them use any of our amenity spaces?  Yes or No. Number of responses: 236 responses.">
            <a:extLst>
              <a:ext uri="{FF2B5EF4-FFF2-40B4-BE49-F238E27FC236}">
                <a16:creationId xmlns:a16="http://schemas.microsoft.com/office/drawing/2014/main" id="{26BB4051-37D7-4EF9-9056-4167CC7A50A0}"/>
              </a:ext>
            </a:extLst>
          </p:cNvPr>
          <p:cNvPicPr>
            <a:picLocks noChangeAspect="1"/>
          </p:cNvPicPr>
          <p:nvPr/>
        </p:nvPicPr>
        <p:blipFill>
          <a:blip r:embed="rId2"/>
          <a:stretch>
            <a:fillRect/>
          </a:stretch>
        </p:blipFill>
        <p:spPr>
          <a:xfrm>
            <a:off x="0" y="664148"/>
            <a:ext cx="12192000" cy="5529705"/>
          </a:xfrm>
          <a:prstGeom prst="rect">
            <a:avLst/>
          </a:prstGeom>
        </p:spPr>
      </p:pic>
    </p:spTree>
    <p:extLst>
      <p:ext uri="{BB962C8B-B14F-4D97-AF65-F5344CB8AC3E}">
        <p14:creationId xmlns:p14="http://schemas.microsoft.com/office/powerpoint/2010/main" val="2435803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Forms response chart. Question title: a.      Eating in our venues?  Yes or No. Number of responses: 236 responses.">
            <a:extLst>
              <a:ext uri="{FF2B5EF4-FFF2-40B4-BE49-F238E27FC236}">
                <a16:creationId xmlns:a16="http://schemas.microsoft.com/office/drawing/2014/main" id="{B7374462-7E17-086B-647D-0274ED8D2863}"/>
              </a:ext>
            </a:extLst>
          </p:cNvPr>
          <p:cNvPicPr>
            <a:picLocks noChangeAspect="1"/>
          </p:cNvPicPr>
          <p:nvPr/>
        </p:nvPicPr>
        <p:blipFill>
          <a:blip r:embed="rId2"/>
          <a:srcRect r="23039" b="1"/>
          <a:stretch>
            <a:fillRect/>
          </a:stretch>
        </p:blipFill>
        <p:spPr>
          <a:xfrm>
            <a:off x="198739" y="542134"/>
            <a:ext cx="5804105" cy="3167426"/>
          </a:xfrm>
          <a:prstGeom prst="rect">
            <a:avLst/>
          </a:prstGeom>
        </p:spPr>
      </p:pic>
      <p:pic>
        <p:nvPicPr>
          <p:cNvPr id="7" name="Picture 6" descr="Forms response chart. Question title: d.      Participating in WV scheduled activities?  Yes or No. Number of responses: 236 responses.">
            <a:extLst>
              <a:ext uri="{FF2B5EF4-FFF2-40B4-BE49-F238E27FC236}">
                <a16:creationId xmlns:a16="http://schemas.microsoft.com/office/drawing/2014/main" id="{8E394414-E799-84BE-54CD-F2D99342A782}"/>
              </a:ext>
            </a:extLst>
          </p:cNvPr>
          <p:cNvPicPr>
            <a:picLocks noChangeAspect="1"/>
          </p:cNvPicPr>
          <p:nvPr/>
        </p:nvPicPr>
        <p:blipFill>
          <a:blip r:embed="rId3"/>
          <a:srcRect r="23121" b="1"/>
          <a:stretch>
            <a:fillRect/>
          </a:stretch>
        </p:blipFill>
        <p:spPr>
          <a:xfrm>
            <a:off x="6100123" y="542134"/>
            <a:ext cx="5797883" cy="3167426"/>
          </a:xfrm>
          <a:prstGeom prst="rect">
            <a:avLst/>
          </a:prstGeom>
        </p:spPr>
      </p:pic>
      <p:pic>
        <p:nvPicPr>
          <p:cNvPr id="6" name="Picture 5" descr="Forms response chart. Question title: c.      Attending Sunday worship services?  Yes or No. Number of responses: 236 responses.">
            <a:extLst>
              <a:ext uri="{FF2B5EF4-FFF2-40B4-BE49-F238E27FC236}">
                <a16:creationId xmlns:a16="http://schemas.microsoft.com/office/drawing/2014/main" id="{3BB46292-F215-D566-236D-02B2A63B756F}"/>
              </a:ext>
            </a:extLst>
          </p:cNvPr>
          <p:cNvPicPr>
            <a:picLocks noChangeAspect="1"/>
          </p:cNvPicPr>
          <p:nvPr/>
        </p:nvPicPr>
        <p:blipFill>
          <a:blip r:embed="rId4"/>
          <a:srcRect r="12626" b="1"/>
          <a:stretch>
            <a:fillRect/>
          </a:stretch>
        </p:blipFill>
        <p:spPr>
          <a:xfrm>
            <a:off x="198739" y="3828358"/>
            <a:ext cx="5804105" cy="2789948"/>
          </a:xfrm>
          <a:prstGeom prst="rect">
            <a:avLst/>
          </a:prstGeom>
        </p:spPr>
      </p:pic>
      <p:pic>
        <p:nvPicPr>
          <p:cNvPr id="5" name="Picture 4" descr="Forms response chart. Question title: b.      Using our exercise rooms and pools?  Yes or No. Number of responses: 236 responses.">
            <a:extLst>
              <a:ext uri="{FF2B5EF4-FFF2-40B4-BE49-F238E27FC236}">
                <a16:creationId xmlns:a16="http://schemas.microsoft.com/office/drawing/2014/main" id="{F33E8F75-3C4F-408C-E373-5DC7352058B6}"/>
              </a:ext>
            </a:extLst>
          </p:cNvPr>
          <p:cNvPicPr>
            <a:picLocks noChangeAspect="1"/>
          </p:cNvPicPr>
          <p:nvPr/>
        </p:nvPicPr>
        <p:blipFill>
          <a:blip r:embed="rId5"/>
          <a:srcRect r="12719" b="1"/>
          <a:stretch>
            <a:fillRect/>
          </a:stretch>
        </p:blipFill>
        <p:spPr>
          <a:xfrm>
            <a:off x="6195372" y="3828358"/>
            <a:ext cx="5797883" cy="2789948"/>
          </a:xfrm>
          <a:prstGeom prst="rect">
            <a:avLst/>
          </a:prstGeom>
        </p:spPr>
      </p:pic>
      <p:sp>
        <p:nvSpPr>
          <p:cNvPr id="8" name="TextBox 7">
            <a:extLst>
              <a:ext uri="{FF2B5EF4-FFF2-40B4-BE49-F238E27FC236}">
                <a16:creationId xmlns:a16="http://schemas.microsoft.com/office/drawing/2014/main" id="{B74F71C6-110B-B56A-69F3-917987F02EFB}"/>
              </a:ext>
            </a:extLst>
          </p:cNvPr>
          <p:cNvSpPr txBox="1"/>
          <p:nvPr/>
        </p:nvSpPr>
        <p:spPr>
          <a:xfrm>
            <a:off x="338667" y="169333"/>
            <a:ext cx="12192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ogle Sans"/>
                <a:ea typeface="Google Sans"/>
                <a:cs typeface="Google Sans"/>
              </a:rPr>
              <a:t>8. Should family members visiting be allowed to do the following without the resident being present:</a:t>
            </a:r>
          </a:p>
        </p:txBody>
      </p:sp>
    </p:spTree>
    <p:extLst>
      <p:ext uri="{BB962C8B-B14F-4D97-AF65-F5344CB8AC3E}">
        <p14:creationId xmlns:p14="http://schemas.microsoft.com/office/powerpoint/2010/main" val="257648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153</Words>
  <Application>Microsoft Office PowerPoint</Application>
  <PresentationFormat>Widescreen</PresentationFormat>
  <Paragraphs>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Google Sans</vt:lpstr>
      <vt:lpstr>office theme</vt:lpstr>
      <vt:lpstr>Amenities Used by Guests and Wait List Members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Stockman</dc:creator>
  <cp:lastModifiedBy>Emma Stockman</cp:lastModifiedBy>
  <cp:revision>81</cp:revision>
  <dcterms:created xsi:type="dcterms:W3CDTF">2013-07-15T20:26:40Z</dcterms:created>
  <dcterms:modified xsi:type="dcterms:W3CDTF">2025-11-06T20:05:21Z</dcterms:modified>
</cp:coreProperties>
</file>