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ECFF"/>
    <a:srgbClr val="FFFFCC"/>
    <a:srgbClr val="FFCC99"/>
    <a:srgbClr val="FFE0C1"/>
    <a:srgbClr val="F3F9FF"/>
    <a:srgbClr val="663300"/>
    <a:srgbClr val="D9EDFF"/>
    <a:srgbClr val="CCCCFF"/>
    <a:srgbClr val="CBDC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3979" autoAdjust="0"/>
  </p:normalViewPr>
  <p:slideViewPr>
    <p:cSldViewPr>
      <p:cViewPr varScale="1">
        <p:scale>
          <a:sx n="104" d="100"/>
          <a:sy n="104" d="100"/>
        </p:scale>
        <p:origin x="2514" y="10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258" cy="465292"/>
          </a:xfrm>
          <a:prstGeom prst="rect">
            <a:avLst/>
          </a:prstGeom>
        </p:spPr>
        <p:txBody>
          <a:bodyPr vert="horz" lIns="90394" tIns="45196" rIns="90394" bIns="451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578" y="0"/>
            <a:ext cx="3038258" cy="465292"/>
          </a:xfrm>
          <a:prstGeom prst="rect">
            <a:avLst/>
          </a:prstGeom>
        </p:spPr>
        <p:txBody>
          <a:bodyPr vert="horz" lIns="90394" tIns="45196" rIns="90394" bIns="45196" rtlCol="0"/>
          <a:lstStyle>
            <a:lvl1pPr algn="r">
              <a:defRPr sz="1200"/>
            </a:lvl1pPr>
          </a:lstStyle>
          <a:p>
            <a:fld id="{48C907B5-3436-4859-AFF1-27196441648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94" tIns="45196" rIns="90394" bIns="451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13" y="4473716"/>
            <a:ext cx="5609574" cy="3661028"/>
          </a:xfrm>
          <a:prstGeom prst="rect">
            <a:avLst/>
          </a:prstGeom>
        </p:spPr>
        <p:txBody>
          <a:bodyPr vert="horz" lIns="90394" tIns="45196" rIns="90394" bIns="4519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31108"/>
            <a:ext cx="3038258" cy="465292"/>
          </a:xfrm>
          <a:prstGeom prst="rect">
            <a:avLst/>
          </a:prstGeom>
        </p:spPr>
        <p:txBody>
          <a:bodyPr vert="horz" lIns="90394" tIns="45196" rIns="90394" bIns="451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578" y="8831108"/>
            <a:ext cx="3038258" cy="465292"/>
          </a:xfrm>
          <a:prstGeom prst="rect">
            <a:avLst/>
          </a:prstGeom>
        </p:spPr>
        <p:txBody>
          <a:bodyPr vert="horz" lIns="90394" tIns="45196" rIns="90394" bIns="45196" rtlCol="0" anchor="b"/>
          <a:lstStyle>
            <a:lvl1pPr algn="r">
              <a:defRPr sz="1200"/>
            </a:lvl1pPr>
          </a:lstStyle>
          <a:p>
            <a:fld id="{0095FFE2-1333-4DF9-B5B4-35113FD1F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8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5FFE2-1333-4DF9-B5B4-35113FD1FE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07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8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9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7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21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4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0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7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9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76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9EE6B-0F26-4244-BA63-39E43AB4A67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16437-A956-423D-8AB5-84C26D973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4">
            <a:extLst>
              <a:ext uri="{FF2B5EF4-FFF2-40B4-BE49-F238E27FC236}">
                <a16:creationId xmlns:a16="http://schemas.microsoft.com/office/drawing/2014/main" id="{C5A51A95-D8FD-21F3-79C7-45D0D0AC7E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5520084"/>
            <a:ext cx="0" cy="3814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11" name="Line 14">
            <a:extLst>
              <a:ext uri="{FF2B5EF4-FFF2-40B4-BE49-F238E27FC236}">
                <a16:creationId xmlns:a16="http://schemas.microsoft.com/office/drawing/2014/main" id="{3F7698FB-BB60-E266-389C-27493BFACE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5520084"/>
            <a:ext cx="0" cy="3814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105" name="Line 14"/>
          <p:cNvSpPr>
            <a:spLocks noChangeShapeType="1"/>
          </p:cNvSpPr>
          <p:nvPr/>
        </p:nvSpPr>
        <p:spPr bwMode="auto">
          <a:xfrm>
            <a:off x="5514975" y="1802199"/>
            <a:ext cx="0" cy="3870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Line 14"/>
          <p:cNvSpPr>
            <a:spLocks noChangeShapeType="1"/>
          </p:cNvSpPr>
          <p:nvPr/>
        </p:nvSpPr>
        <p:spPr bwMode="auto">
          <a:xfrm>
            <a:off x="5111651" y="3195394"/>
            <a:ext cx="3641830" cy="67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 dirty="0"/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F820398D-7ABA-FA3B-ABA5-150C019608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53481" y="3196908"/>
            <a:ext cx="4074" cy="577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" name="Line 14">
            <a:extLst>
              <a:ext uri="{FF2B5EF4-FFF2-40B4-BE49-F238E27FC236}">
                <a16:creationId xmlns:a16="http://schemas.microsoft.com/office/drawing/2014/main" id="{0E76CE3D-2728-A6EC-99C2-8881576988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84807" y="2693068"/>
            <a:ext cx="146282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14"/>
          <p:cNvSpPr>
            <a:spLocks noChangeShapeType="1"/>
          </p:cNvSpPr>
          <p:nvPr/>
        </p:nvSpPr>
        <p:spPr bwMode="auto">
          <a:xfrm flipV="1">
            <a:off x="7270764" y="5027144"/>
            <a:ext cx="0" cy="978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63" name="Line 14"/>
          <p:cNvSpPr>
            <a:spLocks noChangeShapeType="1"/>
          </p:cNvSpPr>
          <p:nvPr/>
        </p:nvSpPr>
        <p:spPr bwMode="auto">
          <a:xfrm flipH="1" flipV="1">
            <a:off x="7271231" y="5542036"/>
            <a:ext cx="0" cy="1046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69" name="Line 14"/>
          <p:cNvSpPr>
            <a:spLocks noChangeShapeType="1"/>
          </p:cNvSpPr>
          <p:nvPr/>
        </p:nvSpPr>
        <p:spPr bwMode="auto">
          <a:xfrm flipH="1">
            <a:off x="7779573" y="3275576"/>
            <a:ext cx="1624" cy="10919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 flipV="1">
            <a:off x="7639684" y="3280360"/>
            <a:ext cx="1438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6" name="Line 14"/>
          <p:cNvSpPr>
            <a:spLocks noChangeShapeType="1"/>
          </p:cNvSpPr>
          <p:nvPr/>
        </p:nvSpPr>
        <p:spPr bwMode="auto">
          <a:xfrm>
            <a:off x="4578378" y="964339"/>
            <a:ext cx="0" cy="4062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H="1">
            <a:off x="6723630" y="3280361"/>
            <a:ext cx="1210" cy="10823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15" name="Rectangle 102"/>
          <p:cNvSpPr>
            <a:spLocks noChangeArrowheads="1"/>
          </p:cNvSpPr>
          <p:nvPr/>
        </p:nvSpPr>
        <p:spPr bwMode="auto">
          <a:xfrm>
            <a:off x="2761486" y="304800"/>
            <a:ext cx="3505200" cy="777086"/>
          </a:xfrm>
          <a:prstGeom prst="rect">
            <a:avLst/>
          </a:prstGeom>
          <a:solidFill>
            <a:schemeClr val="accent3"/>
          </a:solidFill>
          <a:ln w="9525" cap="rnd">
            <a:solidFill>
              <a:schemeClr val="tx1"/>
            </a:solidFill>
            <a:miter lim="800000"/>
            <a:headEnd/>
            <a:tailEnd/>
          </a:ln>
          <a:effectLst>
            <a:glow>
              <a:schemeClr val="accent1">
                <a:alpha val="40000"/>
              </a:schemeClr>
            </a:glow>
            <a:softEdge rad="127000"/>
          </a:effectLst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WATERMAN VILLAGE 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Board of Directors</a:t>
            </a:r>
          </a:p>
        </p:txBody>
      </p:sp>
      <p:sp>
        <p:nvSpPr>
          <p:cNvPr id="18" name="AutoShape 176"/>
          <p:cNvSpPr>
            <a:spLocks noChangeArrowheads="1"/>
          </p:cNvSpPr>
          <p:nvPr/>
        </p:nvSpPr>
        <p:spPr bwMode="auto">
          <a:xfrm>
            <a:off x="136029" y="6502923"/>
            <a:ext cx="880737" cy="247892"/>
          </a:xfrm>
          <a:prstGeom prst="roundRect">
            <a:avLst>
              <a:gd name="adj" fmla="val 16667"/>
            </a:avLst>
          </a:prstGeom>
          <a:solidFill>
            <a:schemeClr val="accent3">
              <a:alpha val="47058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50" dirty="0">
                <a:latin typeface="Calibri" pitchFamily="34" charset="0"/>
                <a:cs typeface="Calibri" pitchFamily="34" charset="0"/>
              </a:rPr>
              <a:t>   September 2025 (ES)   </a:t>
            </a:r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 flipV="1">
            <a:off x="6723630" y="3274866"/>
            <a:ext cx="133091" cy="7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328612" y="1172171"/>
            <a:ext cx="8543925" cy="622071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600" b="1" dirty="0">
                <a:latin typeface="+mj-lt"/>
                <a:cs typeface="Calibri" pitchFamily="34" charset="0"/>
              </a:rPr>
              <a:t>PRESIDENT/CHIEF EXECUTIVE OFFICER</a:t>
            </a:r>
          </a:p>
          <a:p>
            <a:pPr algn="ctr"/>
            <a:r>
              <a:rPr lang="en-US" sz="1400" b="1" dirty="0">
                <a:cs typeface="Calibri" pitchFamily="34" charset="0"/>
              </a:rPr>
              <a:t>Andrew Dujon</a:t>
            </a:r>
          </a:p>
          <a:p>
            <a:pPr algn="ctr"/>
            <a:r>
              <a:rPr lang="en-US" sz="1400" b="1" dirty="0">
                <a:cs typeface="Calibri" pitchFamily="34" charset="0"/>
              </a:rPr>
              <a:t>Ext. 296</a:t>
            </a:r>
          </a:p>
        </p:txBody>
      </p:sp>
      <p:sp>
        <p:nvSpPr>
          <p:cNvPr id="39" name="Line 14"/>
          <p:cNvSpPr>
            <a:spLocks noChangeShapeType="1"/>
          </p:cNvSpPr>
          <p:nvPr/>
        </p:nvSpPr>
        <p:spPr bwMode="auto">
          <a:xfrm flipH="1">
            <a:off x="2514622" y="2827238"/>
            <a:ext cx="6387" cy="30137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Line 14"/>
          <p:cNvSpPr>
            <a:spLocks noChangeShapeType="1"/>
          </p:cNvSpPr>
          <p:nvPr/>
        </p:nvSpPr>
        <p:spPr bwMode="auto">
          <a:xfrm flipV="1">
            <a:off x="7270764" y="4362259"/>
            <a:ext cx="0" cy="1450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5" name="Rectangle 50"/>
          <p:cNvSpPr>
            <a:spLocks noChangeArrowheads="1"/>
          </p:cNvSpPr>
          <p:nvPr/>
        </p:nvSpPr>
        <p:spPr bwMode="auto">
          <a:xfrm>
            <a:off x="2668655" y="4633427"/>
            <a:ext cx="889728" cy="7302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dirty="0">
              <a:solidFill>
                <a:srgbClr val="003399"/>
              </a:solidFill>
            </a:endParaRPr>
          </a:p>
          <a:p>
            <a:pPr algn="ctr"/>
            <a:endParaRPr lang="en-US" sz="1000" b="1" i="1" dirty="0">
              <a:solidFill>
                <a:srgbClr val="003399"/>
              </a:solidFill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</a:rPr>
              <a:t>Info Tech</a:t>
            </a:r>
          </a:p>
          <a:p>
            <a:pPr algn="ctr"/>
            <a:r>
              <a:rPr lang="en-US" sz="1000" b="1" dirty="0"/>
              <a:t>Brady Sturgill </a:t>
            </a:r>
          </a:p>
          <a:p>
            <a:pPr algn="ctr"/>
            <a:r>
              <a:rPr lang="en-US" sz="1000" b="1" dirty="0"/>
              <a:t>Ext. 268</a:t>
            </a:r>
          </a:p>
          <a:p>
            <a:pPr algn="ctr"/>
            <a:r>
              <a:rPr lang="en-US" sz="1000" b="1" dirty="0"/>
              <a:t>i-Tech Support</a:t>
            </a:r>
          </a:p>
          <a:p>
            <a:pPr algn="ctr"/>
            <a:r>
              <a:rPr lang="en-US" sz="1000" b="1" dirty="0"/>
              <a:t>Ext. 284 </a:t>
            </a:r>
          </a:p>
          <a:p>
            <a:pPr algn="ctr"/>
            <a:endParaRPr lang="en-US" sz="1000" b="1" i="1" dirty="0">
              <a:solidFill>
                <a:srgbClr val="003399"/>
              </a:solidFill>
            </a:endParaRP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8575" y="23113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794789" y="2816506"/>
            <a:ext cx="668870" cy="6449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Marketing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Jeff Bassett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230</a:t>
            </a:r>
          </a:p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71033" y="2816505"/>
            <a:ext cx="670238" cy="6449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Risk 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Regina Sullo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225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319037" y="2181845"/>
            <a:ext cx="1171933" cy="6453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400" b="1" dirty="0">
                <a:latin typeface="Calibri" panose="020F0502020204030204" pitchFamily="34" charset="0"/>
                <a:cs typeface="Calibri" pitchFamily="34" charset="0"/>
              </a:rPr>
              <a:t>VP/CFO</a:t>
            </a:r>
          </a:p>
          <a:p>
            <a:pPr algn="ctr"/>
            <a:r>
              <a:rPr lang="en-US" sz="1200" b="1" dirty="0">
                <a:latin typeface="Calibri" panose="020F0502020204030204" pitchFamily="34" charset="0"/>
                <a:cs typeface="Calibri" pitchFamily="34" charset="0"/>
              </a:rPr>
              <a:t>David Larson</a:t>
            </a:r>
          </a:p>
          <a:p>
            <a:pPr algn="ctr"/>
            <a:r>
              <a:rPr lang="en-US" sz="1200" b="1" dirty="0">
                <a:latin typeface="Calibri" panose="020F0502020204030204" pitchFamily="34" charset="0"/>
                <a:cs typeface="Calibri" pitchFamily="34" charset="0"/>
              </a:rPr>
              <a:t>Ext. 224</a:t>
            </a:r>
          </a:p>
          <a:p>
            <a:pPr algn="ctr"/>
            <a:endParaRPr lang="en-US" sz="105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64" name="Rectangle 50"/>
          <p:cNvSpPr>
            <a:spLocks noChangeArrowheads="1"/>
          </p:cNvSpPr>
          <p:nvPr/>
        </p:nvSpPr>
        <p:spPr bwMode="auto">
          <a:xfrm>
            <a:off x="2651864" y="3118165"/>
            <a:ext cx="906519" cy="7737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Accounting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Zorilyn Cheverez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254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Janine Lester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238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66" name="Rectangle 50"/>
          <p:cNvSpPr>
            <a:spLocks noChangeArrowheads="1"/>
          </p:cNvSpPr>
          <p:nvPr/>
        </p:nvSpPr>
        <p:spPr bwMode="auto">
          <a:xfrm>
            <a:off x="2672730" y="4016352"/>
            <a:ext cx="878757" cy="4955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Purchasing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Debbie Hayes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319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68" name="Rectangle 50"/>
          <p:cNvSpPr>
            <a:spLocks noChangeArrowheads="1"/>
          </p:cNvSpPr>
          <p:nvPr/>
        </p:nvSpPr>
        <p:spPr bwMode="auto">
          <a:xfrm>
            <a:off x="2660690" y="5488341"/>
            <a:ext cx="894810" cy="5648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Pastoral</a:t>
            </a: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Care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Fred Boone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229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82" name="Line 14"/>
          <p:cNvSpPr>
            <a:spLocks noChangeShapeType="1"/>
          </p:cNvSpPr>
          <p:nvPr/>
        </p:nvSpPr>
        <p:spPr bwMode="auto">
          <a:xfrm>
            <a:off x="2516930" y="5841012"/>
            <a:ext cx="14250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Line 14"/>
          <p:cNvSpPr>
            <a:spLocks noChangeShapeType="1"/>
          </p:cNvSpPr>
          <p:nvPr/>
        </p:nvSpPr>
        <p:spPr bwMode="auto">
          <a:xfrm>
            <a:off x="2516929" y="3618774"/>
            <a:ext cx="12978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6786091" y="3012403"/>
            <a:ext cx="925503" cy="5772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Facility</a:t>
            </a: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Services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Alvin Smith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250</a:t>
            </a:r>
          </a:p>
          <a:p>
            <a:pPr algn="ctr"/>
            <a:endParaRPr lang="en-US" sz="1000" b="1" dirty="0">
              <a:cs typeface="Calibri" pitchFamily="34" charset="0"/>
            </a:endParaRP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95" name="Rectangle 50"/>
          <p:cNvSpPr>
            <a:spLocks noChangeArrowheads="1"/>
          </p:cNvSpPr>
          <p:nvPr/>
        </p:nvSpPr>
        <p:spPr bwMode="auto">
          <a:xfrm>
            <a:off x="6904905" y="4466206"/>
            <a:ext cx="711636" cy="572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900" b="1" i="1" dirty="0">
                <a:solidFill>
                  <a:srgbClr val="003399"/>
                </a:solidFill>
                <a:cs typeface="Calibri" pitchFamily="34" charset="0"/>
              </a:rPr>
              <a:t>Grounds/</a:t>
            </a:r>
          </a:p>
          <a:p>
            <a:pPr algn="ctr"/>
            <a:r>
              <a:rPr lang="en-US" sz="900" b="1" i="1" dirty="0">
                <a:solidFill>
                  <a:srgbClr val="003399"/>
                </a:solidFill>
                <a:cs typeface="Calibri" pitchFamily="34" charset="0"/>
              </a:rPr>
              <a:t> Maintenance </a:t>
            </a:r>
          </a:p>
          <a:p>
            <a:pPr algn="ctr"/>
            <a:r>
              <a:rPr lang="en-US" sz="900" b="1" dirty="0">
                <a:cs typeface="Calibri" pitchFamily="34" charset="0"/>
              </a:rPr>
              <a:t>Juan </a:t>
            </a:r>
          </a:p>
          <a:p>
            <a:pPr algn="ctr"/>
            <a:r>
              <a:rPr lang="en-US" sz="900" b="1" dirty="0">
                <a:cs typeface="Calibri" pitchFamily="34" charset="0"/>
              </a:rPr>
              <a:t>Guerrero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96" name="Rectangle 50"/>
          <p:cNvSpPr>
            <a:spLocks noChangeArrowheads="1"/>
          </p:cNvSpPr>
          <p:nvPr/>
        </p:nvSpPr>
        <p:spPr bwMode="auto">
          <a:xfrm>
            <a:off x="6447927" y="3700501"/>
            <a:ext cx="758244" cy="472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Plant Ops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Mary Ransom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269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97" name="Rectangle 50"/>
          <p:cNvSpPr>
            <a:spLocks noChangeArrowheads="1"/>
          </p:cNvSpPr>
          <p:nvPr/>
        </p:nvSpPr>
        <p:spPr bwMode="auto">
          <a:xfrm>
            <a:off x="7259543" y="3700501"/>
            <a:ext cx="882817" cy="475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Env. Services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Philip Magnone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260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98" name="Rectangle 50"/>
          <p:cNvSpPr>
            <a:spLocks noChangeArrowheads="1"/>
          </p:cNvSpPr>
          <p:nvPr/>
        </p:nvSpPr>
        <p:spPr bwMode="auto">
          <a:xfrm>
            <a:off x="6904905" y="5112036"/>
            <a:ext cx="709278" cy="4331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900" b="1" i="1" dirty="0">
                <a:solidFill>
                  <a:srgbClr val="003399"/>
                </a:solidFill>
                <a:cs typeface="Calibri" pitchFamily="34" charset="0"/>
              </a:rPr>
              <a:t>Housekeeping</a:t>
            </a:r>
          </a:p>
          <a:p>
            <a:pPr algn="ctr"/>
            <a:r>
              <a:rPr lang="en-US" sz="900" b="1" dirty="0">
                <a:cs typeface="Calibri" pitchFamily="34" charset="0"/>
              </a:rPr>
              <a:t>Griselle Cruz</a:t>
            </a:r>
          </a:p>
          <a:p>
            <a:pPr algn="ctr"/>
            <a:r>
              <a:rPr lang="en-US" sz="900" b="1" dirty="0">
                <a:cs typeface="Calibri" pitchFamily="34" charset="0"/>
              </a:rPr>
              <a:t>Ext. 404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99" name="Rectangle 50"/>
          <p:cNvSpPr>
            <a:spLocks noChangeArrowheads="1"/>
          </p:cNvSpPr>
          <p:nvPr/>
        </p:nvSpPr>
        <p:spPr bwMode="auto">
          <a:xfrm>
            <a:off x="6904905" y="5618581"/>
            <a:ext cx="711636" cy="2829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i="1" dirty="0">
                <a:solidFill>
                  <a:srgbClr val="003399"/>
                </a:solidFill>
                <a:cs typeface="Calibri" pitchFamily="34" charset="0"/>
              </a:rPr>
              <a:t>Security</a:t>
            </a:r>
          </a:p>
          <a:p>
            <a:pPr algn="ctr"/>
            <a:r>
              <a:rPr lang="en-US" sz="900" b="1" i="1" dirty="0">
                <a:solidFill>
                  <a:srgbClr val="003399"/>
                </a:solidFill>
                <a:cs typeface="Calibri" pitchFamily="34" charset="0"/>
              </a:rPr>
              <a:t> &amp; Transp.</a:t>
            </a: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4947636" y="2175458"/>
            <a:ext cx="1195911" cy="6410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400" b="1" dirty="0">
                <a:latin typeface="Calibri" panose="020F0502020204030204" pitchFamily="34" charset="0"/>
                <a:cs typeface="Calibri" pitchFamily="34" charset="0"/>
              </a:rPr>
              <a:t>VP/COO</a:t>
            </a:r>
          </a:p>
          <a:p>
            <a:pPr algn="ctr"/>
            <a:r>
              <a:rPr lang="en-US" sz="1200" b="1" dirty="0">
                <a:latin typeface="Calibri" panose="020F0502020204030204" pitchFamily="34" charset="0"/>
                <a:cs typeface="Calibri" pitchFamily="34" charset="0"/>
              </a:rPr>
              <a:t>David Nwogu</a:t>
            </a:r>
          </a:p>
          <a:p>
            <a:pPr algn="ctr"/>
            <a:r>
              <a:rPr lang="en-US" sz="1200" b="1" dirty="0">
                <a:latin typeface="Calibri" panose="020F0502020204030204" pitchFamily="34" charset="0"/>
                <a:cs typeface="Calibri" pitchFamily="34" charset="0"/>
              </a:rPr>
              <a:t>Ext. 299</a:t>
            </a:r>
          </a:p>
          <a:p>
            <a:pPr algn="ctr"/>
            <a:endParaRPr lang="en-US" sz="105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67" name="Line 14"/>
          <p:cNvSpPr>
            <a:spLocks noChangeShapeType="1"/>
          </p:cNvSpPr>
          <p:nvPr/>
        </p:nvSpPr>
        <p:spPr bwMode="auto">
          <a:xfrm>
            <a:off x="5111651" y="2816506"/>
            <a:ext cx="10592" cy="24858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14"/>
          <p:cNvSpPr>
            <a:spLocks noChangeShapeType="1"/>
          </p:cNvSpPr>
          <p:nvPr/>
        </p:nvSpPr>
        <p:spPr bwMode="auto">
          <a:xfrm>
            <a:off x="5004614" y="3582565"/>
            <a:ext cx="113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Line 14"/>
          <p:cNvSpPr>
            <a:spLocks noChangeShapeType="1"/>
          </p:cNvSpPr>
          <p:nvPr/>
        </p:nvSpPr>
        <p:spPr bwMode="auto">
          <a:xfrm flipV="1">
            <a:off x="5118547" y="5302382"/>
            <a:ext cx="169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3" name="Line 14"/>
          <p:cNvSpPr>
            <a:spLocks noChangeShapeType="1"/>
          </p:cNvSpPr>
          <p:nvPr/>
        </p:nvSpPr>
        <p:spPr bwMode="auto">
          <a:xfrm flipV="1">
            <a:off x="5122246" y="3979612"/>
            <a:ext cx="16252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Line 14"/>
          <p:cNvSpPr>
            <a:spLocks noChangeShapeType="1"/>
          </p:cNvSpPr>
          <p:nvPr/>
        </p:nvSpPr>
        <p:spPr bwMode="auto">
          <a:xfrm>
            <a:off x="5113708" y="4669176"/>
            <a:ext cx="169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5231517" y="5101250"/>
            <a:ext cx="914969" cy="4188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Outpatient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Kendra Criss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301</a:t>
            </a:r>
            <a:endParaRPr lang="en-US" sz="900" b="1" dirty="0">
              <a:cs typeface="Calibri" pitchFamily="34" charset="0"/>
            </a:endParaRPr>
          </a:p>
        </p:txBody>
      </p:sp>
      <p:sp>
        <p:nvSpPr>
          <p:cNvPr id="103" name="Line 14"/>
          <p:cNvSpPr>
            <a:spLocks noChangeShapeType="1"/>
          </p:cNvSpPr>
          <p:nvPr/>
        </p:nvSpPr>
        <p:spPr bwMode="auto">
          <a:xfrm flipV="1">
            <a:off x="2516929" y="4317012"/>
            <a:ext cx="15047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Line 14"/>
          <p:cNvSpPr>
            <a:spLocks noChangeShapeType="1"/>
          </p:cNvSpPr>
          <p:nvPr/>
        </p:nvSpPr>
        <p:spPr bwMode="auto">
          <a:xfrm>
            <a:off x="3000375" y="1802199"/>
            <a:ext cx="0" cy="3787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" name="Line 14"/>
          <p:cNvSpPr>
            <a:spLocks noChangeShapeType="1"/>
          </p:cNvSpPr>
          <p:nvPr/>
        </p:nvSpPr>
        <p:spPr bwMode="auto">
          <a:xfrm flipH="1">
            <a:off x="408033" y="1791743"/>
            <a:ext cx="3" cy="102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Line 14"/>
          <p:cNvSpPr>
            <a:spLocks noChangeShapeType="1"/>
          </p:cNvSpPr>
          <p:nvPr/>
        </p:nvSpPr>
        <p:spPr bwMode="auto">
          <a:xfrm>
            <a:off x="1857375" y="1802199"/>
            <a:ext cx="0" cy="10375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1546142" y="2816506"/>
            <a:ext cx="700805" cy="6415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Human</a:t>
            </a: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Resources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Tito Ardines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241</a:t>
            </a:r>
          </a:p>
        </p:txBody>
      </p:sp>
      <p:sp>
        <p:nvSpPr>
          <p:cNvPr id="114" name="Line 14"/>
          <p:cNvSpPr>
            <a:spLocks noChangeShapeType="1"/>
          </p:cNvSpPr>
          <p:nvPr/>
        </p:nvSpPr>
        <p:spPr bwMode="auto">
          <a:xfrm flipH="1" flipV="1">
            <a:off x="6732633" y="4356300"/>
            <a:ext cx="1053821" cy="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115" name="Line 14"/>
          <p:cNvSpPr>
            <a:spLocks noChangeShapeType="1"/>
          </p:cNvSpPr>
          <p:nvPr/>
        </p:nvSpPr>
        <p:spPr bwMode="auto">
          <a:xfrm>
            <a:off x="4982284" y="4272128"/>
            <a:ext cx="13677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" name="Line 14"/>
          <p:cNvSpPr>
            <a:spLocks noChangeShapeType="1"/>
          </p:cNvSpPr>
          <p:nvPr/>
        </p:nvSpPr>
        <p:spPr bwMode="auto">
          <a:xfrm flipV="1">
            <a:off x="4952118" y="4981348"/>
            <a:ext cx="1595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" name="Line 14"/>
          <p:cNvSpPr>
            <a:spLocks noChangeShapeType="1"/>
          </p:cNvSpPr>
          <p:nvPr/>
        </p:nvSpPr>
        <p:spPr bwMode="auto">
          <a:xfrm>
            <a:off x="2524670" y="5079013"/>
            <a:ext cx="1347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227811" y="3700501"/>
            <a:ext cx="915736" cy="472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Activities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Sue Gratzer 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223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4083316" y="3283286"/>
            <a:ext cx="919650" cy="6086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Skilled Nursing</a:t>
            </a: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&amp; Rehab</a:t>
            </a:r>
            <a:endParaRPr lang="en-US" sz="1000" b="1" dirty="0">
              <a:cs typeface="Calibri" pitchFamily="34" charset="0"/>
            </a:endParaRPr>
          </a:p>
          <a:p>
            <a:pPr algn="ctr"/>
            <a:r>
              <a:rPr lang="en-US" sz="1000" b="1" dirty="0">
                <a:cs typeface="Calibri" pitchFamily="34" charset="0"/>
              </a:rPr>
              <a:t>Dylan Barr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289</a:t>
            </a:r>
          </a:p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4071436" y="4057036"/>
            <a:ext cx="926133" cy="4955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Assisted Living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Ingrid Piedrahita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276</a:t>
            </a:r>
          </a:p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4083331" y="4743639"/>
            <a:ext cx="917627" cy="4567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Memory Care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Ingrid Piedrahita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276</a:t>
            </a:r>
          </a:p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8373606" y="3700501"/>
            <a:ext cx="731701" cy="472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Culinary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Richard Lytle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506</a:t>
            </a:r>
          </a:p>
          <a:p>
            <a:pPr algn="ctr"/>
            <a:endParaRPr lang="en-US" sz="1000" b="1" dirty="0">
              <a:cs typeface="Calibri" pitchFamily="34" charset="0"/>
            </a:endParaRPr>
          </a:p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229916" y="4340153"/>
            <a:ext cx="915908" cy="6332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endParaRPr lang="en-US" sz="9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Resident</a:t>
            </a: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Relations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Rosa Lesperance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294</a:t>
            </a:r>
            <a:endParaRPr lang="en-US" sz="900" b="1" dirty="0">
              <a:cs typeface="Calibri" pitchFamily="34" charset="0"/>
            </a:endParaRPr>
          </a:p>
          <a:p>
            <a:pPr algn="ctr"/>
            <a:endParaRPr lang="en-US" sz="900" b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endParaRPr lang="en-US" sz="1000" b="1" dirty="0">
              <a:cs typeface="Calibri" pitchFamily="34" charset="0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4626670" y="5689062"/>
            <a:ext cx="908486" cy="4399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Wellness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Tracy Harris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304/509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112" name="Rectangle 111"/>
          <p:cNvSpPr>
            <a:spLocks noChangeArrowheads="1"/>
          </p:cNvSpPr>
          <p:nvPr/>
        </p:nvSpPr>
        <p:spPr bwMode="auto">
          <a:xfrm>
            <a:off x="5728606" y="5689365"/>
            <a:ext cx="910848" cy="4399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 b="1" i="1" dirty="0">
                <a:solidFill>
                  <a:srgbClr val="003399"/>
                </a:solidFill>
                <a:cs typeface="Calibri" pitchFamily="34" charset="0"/>
              </a:rPr>
              <a:t>Home Health</a:t>
            </a:r>
            <a:endParaRPr lang="en-US" sz="1000" b="1" i="1" dirty="0">
              <a:solidFill>
                <a:schemeClr val="tx2"/>
              </a:solidFill>
              <a:cs typeface="Calibri" pitchFamily="34" charset="0"/>
            </a:endParaRPr>
          </a:p>
          <a:p>
            <a:pPr algn="ctr"/>
            <a:r>
              <a:rPr lang="en-US" sz="1000" b="1" dirty="0">
                <a:cs typeface="Calibri" pitchFamily="34" charset="0"/>
              </a:rPr>
              <a:t>Jennifer Gibson</a:t>
            </a:r>
          </a:p>
          <a:p>
            <a:pPr algn="ctr"/>
            <a:r>
              <a:rPr lang="en-US" sz="1000" b="1" dirty="0">
                <a:cs typeface="Calibri" pitchFamily="34" charset="0"/>
              </a:rPr>
              <a:t>Ext. 271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3CD0DC-C76D-8211-52C5-6CCBCD43A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0029" y="2523942"/>
            <a:ext cx="1227906" cy="427184"/>
          </a:xfrm>
          <a:prstGeom prst="rect">
            <a:avLst/>
          </a:prstGeom>
          <a:solidFill>
            <a:srgbClr val="FFFF99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800" b="1" i="1" dirty="0">
              <a:solidFill>
                <a:srgbClr val="003399"/>
              </a:solidFill>
              <a:cs typeface="Calibri" pitchFamily="34" charset="0"/>
            </a:endParaRPr>
          </a:p>
          <a:p>
            <a:pPr algn="ctr"/>
            <a:r>
              <a:rPr lang="en-US" sz="1000" b="1" dirty="0">
                <a:latin typeface="Calibri" panose="020F0502020204030204" pitchFamily="34" charset="0"/>
                <a:cs typeface="Calibri" pitchFamily="34" charset="0"/>
              </a:rPr>
              <a:t>Senior Exec Assistant</a:t>
            </a:r>
          </a:p>
          <a:p>
            <a:pPr algn="ctr"/>
            <a:r>
              <a:rPr lang="en-US" sz="900" b="1" dirty="0">
                <a:latin typeface="Calibri" panose="020F0502020204030204" pitchFamily="34" charset="0"/>
                <a:cs typeface="Calibri" pitchFamily="34" charset="0"/>
              </a:rPr>
              <a:t>Emma Stockman</a:t>
            </a:r>
          </a:p>
          <a:p>
            <a:pPr algn="ctr"/>
            <a:r>
              <a:rPr lang="en-US" sz="900" b="1" dirty="0">
                <a:latin typeface="Calibri" panose="020F0502020204030204" pitchFamily="34" charset="0"/>
                <a:cs typeface="Calibri" pitchFamily="34" charset="0"/>
              </a:rPr>
              <a:t>Ext. 239</a:t>
            </a:r>
          </a:p>
          <a:p>
            <a:pPr algn="ctr"/>
            <a:endParaRPr lang="en-US" sz="1000" b="1" i="1" dirty="0">
              <a:solidFill>
                <a:srgbClr val="003399"/>
              </a:solidFill>
              <a:cs typeface="Calibri" pitchFamily="34" charset="0"/>
            </a:endParaRPr>
          </a:p>
        </p:txBody>
      </p:sp>
      <p:sp>
        <p:nvSpPr>
          <p:cNvPr id="4" name="Line 14">
            <a:extLst>
              <a:ext uri="{FF2B5EF4-FFF2-40B4-BE49-F238E27FC236}">
                <a16:creationId xmlns:a16="http://schemas.microsoft.com/office/drawing/2014/main" id="{175DFEFA-C5A4-DCDD-2E9D-AAF9944354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23982" y="1793902"/>
            <a:ext cx="0" cy="73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B7205E93-640C-2DB0-357D-11BB96979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1046" y="1789669"/>
            <a:ext cx="3" cy="10375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7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40780</TotalTime>
  <Words>201</Words>
  <Application>Microsoft Office PowerPoint</Application>
  <PresentationFormat>On-screen Show (4:3)</PresentationFormat>
  <Paragraphs>115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Waterman Communities, Inc.</dc:title>
  <dc:creator>BAcosta</dc:creator>
  <cp:lastModifiedBy>Emma Stockman</cp:lastModifiedBy>
  <cp:revision>241</cp:revision>
  <cp:lastPrinted>2025-09-25T16:43:21Z</cp:lastPrinted>
  <dcterms:created xsi:type="dcterms:W3CDTF">2012-10-18T14:21:40Z</dcterms:created>
  <dcterms:modified xsi:type="dcterms:W3CDTF">2025-09-25T17:15:41Z</dcterms:modified>
</cp:coreProperties>
</file>