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5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67"/>
  </p:normalViewPr>
  <p:slideViewPr>
    <p:cSldViewPr snapToGrid="0">
      <p:cViewPr varScale="1">
        <p:scale>
          <a:sx n="108" d="100"/>
          <a:sy n="108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0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5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5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8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5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3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x8_9lwQMpw?si=218IURk76dMVQCg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Dog Laying Down On The Leaves">
            <a:extLst>
              <a:ext uri="{FF2B5EF4-FFF2-40B4-BE49-F238E27FC236}">
                <a16:creationId xmlns:a16="http://schemas.microsoft.com/office/drawing/2014/main" id="{9C2CB18F-539D-3C77-A5A9-3BDFFC4242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59" r="-1" b="-1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B3E2DB-180D-4752-BBB6-987822D6BC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7DF58-A072-4A07-07DA-D3012B9C1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5052" y="971396"/>
            <a:ext cx="5870184" cy="285953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How to Fall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CCB9D-0FFD-869E-1753-899E3B6AC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3194" y="1704971"/>
            <a:ext cx="6633900" cy="1724029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SAFELY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445C0-B486-7022-BFB6-CD401E45934B}"/>
              </a:ext>
            </a:extLst>
          </p:cNvPr>
          <p:cNvSpPr txBox="1"/>
          <p:nvPr/>
        </p:nvSpPr>
        <p:spPr>
          <a:xfrm>
            <a:off x="8543925" y="6157913"/>
            <a:ext cx="313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Ashley Jacobs, PT, DPT</a:t>
            </a:r>
          </a:p>
        </p:txBody>
      </p:sp>
    </p:spTree>
    <p:extLst>
      <p:ext uri="{BB962C8B-B14F-4D97-AF65-F5344CB8AC3E}">
        <p14:creationId xmlns:p14="http://schemas.microsoft.com/office/powerpoint/2010/main" val="4265566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7E68-AB28-75F6-262E-B24CB92B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Fall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4A8E1-3CAF-BEF5-4390-FA0047888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75935"/>
            <a:ext cx="11155680" cy="4270001"/>
          </a:xfrm>
        </p:spPr>
        <p:txBody>
          <a:bodyPr/>
          <a:lstStyle/>
          <a:p>
            <a:r>
              <a:rPr lang="en-US" sz="3000" dirty="0"/>
              <a:t>There are 37 million falls per year in the U.S.</a:t>
            </a:r>
          </a:p>
          <a:p>
            <a:r>
              <a:rPr lang="en-US" sz="3000" dirty="0"/>
              <a:t>There are 700,000 fatal falls per year, globally</a:t>
            </a:r>
          </a:p>
          <a:p>
            <a:r>
              <a:rPr lang="en-US" sz="3000" dirty="0"/>
              <a:t>As of 2020, 1 in 4 adults over 65 report falling each year</a:t>
            </a:r>
          </a:p>
          <a:p>
            <a:r>
              <a:rPr lang="en-US" sz="3000" dirty="0"/>
              <a:t>Bathrooms &amp; bedrooms see a high number of falls due to darkness, drowsiness, and tripping hazards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6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DEDAE-D02D-C1CE-00A9-4E8BCCEA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Foods for Falls: Bone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2ABD7-0072-C139-AAB9-D7D5D4F61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112" y="2112264"/>
            <a:ext cx="5166360" cy="3767328"/>
          </a:xfrm>
        </p:spPr>
        <p:txBody>
          <a:bodyPr>
            <a:normAutofit/>
          </a:bodyPr>
          <a:lstStyle/>
          <a:p>
            <a:r>
              <a:rPr lang="en-US" sz="3000" dirty="0"/>
              <a:t>Spinach</a:t>
            </a:r>
          </a:p>
          <a:p>
            <a:r>
              <a:rPr lang="en-US" sz="3000" dirty="0"/>
              <a:t>Kale</a:t>
            </a:r>
          </a:p>
          <a:p>
            <a:r>
              <a:rPr lang="en-US" sz="3000" dirty="0"/>
              <a:t>Broccoli</a:t>
            </a:r>
          </a:p>
          <a:p>
            <a:r>
              <a:rPr lang="en-US" sz="3000" dirty="0"/>
              <a:t>Celery</a:t>
            </a:r>
          </a:p>
          <a:p>
            <a:r>
              <a:rPr lang="en-US" sz="3000" dirty="0"/>
              <a:t>Green beans</a:t>
            </a:r>
          </a:p>
          <a:p>
            <a:r>
              <a:rPr lang="en-US" sz="3000" dirty="0"/>
              <a:t>Shiitake mushrooms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B9D74-FD09-9AA9-378B-70445FB49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624" y="2112264"/>
            <a:ext cx="5166360" cy="3767328"/>
          </a:xfrm>
        </p:spPr>
        <p:txBody>
          <a:bodyPr>
            <a:normAutofit/>
          </a:bodyPr>
          <a:lstStyle/>
          <a:p>
            <a:r>
              <a:rPr lang="en-US" sz="3000" dirty="0"/>
              <a:t>Wild caught fish</a:t>
            </a:r>
          </a:p>
          <a:p>
            <a:r>
              <a:rPr lang="en-US" sz="3000" dirty="0"/>
              <a:t>Eggs (good quality)</a:t>
            </a:r>
          </a:p>
          <a:p>
            <a:r>
              <a:rPr lang="en-US" sz="3000" dirty="0"/>
              <a:t>Flaxseeds</a:t>
            </a:r>
          </a:p>
          <a:p>
            <a:r>
              <a:rPr lang="en-US" sz="3000" dirty="0"/>
              <a:t>Blueberries</a:t>
            </a:r>
          </a:p>
          <a:p>
            <a:r>
              <a:rPr lang="en-US" sz="3000" dirty="0"/>
              <a:t>Avocado</a:t>
            </a:r>
          </a:p>
          <a:p>
            <a:r>
              <a:rPr lang="en-US" sz="3000" dirty="0"/>
              <a:t>Chickpeas</a:t>
            </a:r>
          </a:p>
        </p:txBody>
      </p:sp>
    </p:spTree>
    <p:extLst>
      <p:ext uri="{BB962C8B-B14F-4D97-AF65-F5344CB8AC3E}">
        <p14:creationId xmlns:p14="http://schemas.microsoft.com/office/powerpoint/2010/main" val="345454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2E36A-79CF-68AE-ED99-79DC269A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>
            <a:normAutofit/>
          </a:bodyPr>
          <a:lstStyle/>
          <a:p>
            <a:r>
              <a:rPr lang="en-US" dirty="0"/>
              <a:t>Smoothie Recipe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C500B2-E50F-2CA5-4F61-98BA9A87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4672584" cy="3767328"/>
          </a:xfrm>
        </p:spPr>
        <p:txBody>
          <a:bodyPr>
            <a:normAutofit/>
          </a:bodyPr>
          <a:lstStyle/>
          <a:p>
            <a:r>
              <a:rPr lang="en-US" dirty="0"/>
              <a:t>Ice</a:t>
            </a:r>
          </a:p>
          <a:p>
            <a:r>
              <a:rPr lang="en-US" dirty="0"/>
              <a:t>Pineapple juice</a:t>
            </a:r>
          </a:p>
          <a:p>
            <a:r>
              <a:rPr lang="en-US" dirty="0"/>
              <a:t>Frozen strawberries</a:t>
            </a:r>
          </a:p>
          <a:p>
            <a:r>
              <a:rPr lang="en-US" dirty="0"/>
              <a:t>Frozen mangoes</a:t>
            </a:r>
          </a:p>
          <a:p>
            <a:r>
              <a:rPr lang="en-US" dirty="0"/>
              <a:t>Frozen fresh spinach</a:t>
            </a:r>
          </a:p>
          <a:p>
            <a:r>
              <a:rPr lang="en-US" dirty="0"/>
              <a:t>Ground flaxseed</a:t>
            </a:r>
          </a:p>
          <a:p>
            <a:r>
              <a:rPr lang="en-US" dirty="0"/>
              <a:t>Chia seeds</a:t>
            </a:r>
          </a:p>
          <a:p>
            <a:r>
              <a:rPr lang="en-US" dirty="0"/>
              <a:t>Honey to taste (optional)</a:t>
            </a:r>
          </a:p>
          <a:p>
            <a:endParaRPr lang="en-US" dirty="0"/>
          </a:p>
        </p:txBody>
      </p:sp>
      <p:pic>
        <p:nvPicPr>
          <p:cNvPr id="5" name="Content Placeholder 4" descr="A glass of green liquid&#10;&#10;Description automatically generated">
            <a:extLst>
              <a:ext uri="{FF2B5EF4-FFF2-40B4-BE49-F238E27FC236}">
                <a16:creationId xmlns:a16="http://schemas.microsoft.com/office/drawing/2014/main" id="{1AAB82EA-136A-E368-18AE-35B6F32E1A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195" b="-2"/>
          <a:stretch>
            <a:fillRect/>
          </a:stretch>
        </p:blipFill>
        <p:spPr>
          <a:xfrm rot="5400000">
            <a:off x="5889386" y="576721"/>
            <a:ext cx="5846989" cy="57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89910-1529-C3C6-D869-51AD07F3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Resistance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BE216-C68C-3685-C30F-D522080B0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8000" dirty="0"/>
              <a:t>Resist the urge to resist resistance!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D67B-7FE4-30DD-F26D-DA9F5204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Fall Safely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1574" y="3648722"/>
            <a:ext cx="798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https://youtu.be/_</a:t>
            </a:r>
            <a:r>
              <a:rPr lang="en-US" dirty="0" smtClean="0">
                <a:hlinkClick r:id="rId2"/>
              </a:rPr>
              <a:t>x8_9lwQMpw?si=218IURk76dMVQCgS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132</Words>
  <Application>Microsoft Office PowerPoint</Application>
  <PresentationFormat>Widescreen</PresentationFormat>
  <Paragraphs>34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Bierstadt</vt:lpstr>
      <vt:lpstr>GestaltVTI</vt:lpstr>
      <vt:lpstr>How to Fall</vt:lpstr>
      <vt:lpstr>Fall Stats</vt:lpstr>
      <vt:lpstr>Foods for Falls: Bone Health</vt:lpstr>
      <vt:lpstr>Smoothie Recipe</vt:lpstr>
      <vt:lpstr>Resistance Exercises</vt:lpstr>
      <vt:lpstr>How to Fall Safely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Fall</dc:title>
  <dc:creator>amjacobspt@gmail.com</dc:creator>
  <cp:lastModifiedBy>Kendra Criss</cp:lastModifiedBy>
  <cp:revision>11</cp:revision>
  <dcterms:created xsi:type="dcterms:W3CDTF">2025-09-01T09:28:17Z</dcterms:created>
  <dcterms:modified xsi:type="dcterms:W3CDTF">2025-09-04T20:36:43Z</dcterms:modified>
</cp:coreProperties>
</file>